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77" r:id="rId3"/>
    <p:sldId id="291" r:id="rId4"/>
    <p:sldId id="296" r:id="rId5"/>
    <p:sldId id="297" r:id="rId6"/>
    <p:sldId id="299" r:id="rId7"/>
    <p:sldId id="303" r:id="rId8"/>
    <p:sldId id="301" r:id="rId9"/>
    <p:sldId id="302" r:id="rId10"/>
    <p:sldId id="304" r:id="rId11"/>
    <p:sldId id="307" r:id="rId12"/>
    <p:sldId id="310" r:id="rId13"/>
    <p:sldId id="306" r:id="rId14"/>
    <p:sldId id="315" r:id="rId15"/>
    <p:sldId id="305" r:id="rId16"/>
    <p:sldId id="312" r:id="rId17"/>
    <p:sldId id="313" r:id="rId18"/>
    <p:sldId id="274" r:id="rId19"/>
    <p:sldId id="295" r:id="rId20"/>
    <p:sldId id="314" r:id="rId21"/>
  </p:sldIdLst>
  <p:sldSz cx="12192000" cy="6858000"/>
  <p:notesSz cx="6858000" cy="9144000"/>
  <p:embeddedFontLst>
    <p:embeddedFont>
      <p:font typeface="Malgun Gothic" panose="020B0503020000020004" pitchFamily="50" charset="-127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Libre Franklin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hRko+3695EtxuNNeam2WfcCtD12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5697" autoAdjust="0"/>
  </p:normalViewPr>
  <p:slideViewPr>
    <p:cSldViewPr snapToGrid="0">
      <p:cViewPr varScale="1">
        <p:scale>
          <a:sx n="95" d="100"/>
          <a:sy n="95" d="100"/>
        </p:scale>
        <p:origin x="11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57182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48387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284022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53123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691767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425660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Lunar Lander</a:t>
            </a:r>
            <a:r>
              <a:rPr lang="ko-KR" altLang="en-US" dirty="0"/>
              <a:t>는 </a:t>
            </a:r>
            <a:r>
              <a:rPr lang="en-US" altLang="ko-KR" dirty="0"/>
              <a:t>sequential</a:t>
            </a:r>
            <a:r>
              <a:rPr lang="ko-KR" altLang="en-US" dirty="0"/>
              <a:t>한 특징이 강함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347208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Lunar Lander</a:t>
            </a:r>
            <a:r>
              <a:rPr lang="ko-KR" altLang="en-US" dirty="0"/>
              <a:t>는 </a:t>
            </a:r>
            <a:r>
              <a:rPr lang="en-US" altLang="ko-KR" dirty="0"/>
              <a:t>sequential</a:t>
            </a:r>
            <a:r>
              <a:rPr lang="ko-KR" altLang="en-US" dirty="0"/>
              <a:t>한 특징이 강함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147468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아래 두 개는 </a:t>
            </a:r>
            <a:r>
              <a:rPr lang="en-US" altLang="ko-KR" dirty="0" err="1"/>
              <a:t>sergey</a:t>
            </a:r>
            <a:r>
              <a:rPr lang="en-US" altLang="ko-KR" dirty="0"/>
              <a:t> </a:t>
            </a:r>
            <a:r>
              <a:rPr lang="en-US" altLang="ko-KR" dirty="0" err="1"/>
              <a:t>levine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2965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아래 두 개는 </a:t>
            </a:r>
            <a:r>
              <a:rPr lang="en-US" altLang="ko-KR" dirty="0" err="1"/>
              <a:t>sergey</a:t>
            </a:r>
            <a:r>
              <a:rPr lang="en-US" altLang="ko-KR" dirty="0"/>
              <a:t> </a:t>
            </a:r>
            <a:r>
              <a:rPr lang="en-US" altLang="ko-KR" dirty="0" err="1"/>
              <a:t>levine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2745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2603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Independent and identically distribution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The relationship between cause and effect </a:t>
            </a:r>
            <a:endParaRPr dirty="0"/>
          </a:p>
        </p:txBody>
      </p:sp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39855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75501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1384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12855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53355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98487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96456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 txBox="1"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Malgun Gothic"/>
              <a:buNone/>
              <a:defRPr sz="2400" b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>
            <a:spLocks noGrp="1"/>
          </p:cNvSpPr>
          <p:nvPr>
            <p:ph type="pic" idx="2"/>
          </p:nvPr>
        </p:nvSpPr>
        <p:spPr>
          <a:xfrm>
            <a:off x="447817" y="641350"/>
            <a:ext cx="11290859" cy="3651249"/>
          </a:xfrm>
          <a:prstGeom prst="rect">
            <a:avLst/>
          </a:prstGeom>
          <a:noFill/>
          <a:ln>
            <a:noFill/>
          </a:ln>
        </p:spPr>
      </p:sp>
      <p:sp>
        <p:nvSpPr>
          <p:cNvPr id="21" name="Google Shape;21;p6"/>
          <p:cNvSpPr txBox="1">
            <a:spLocks noGrp="1"/>
          </p:cNvSpPr>
          <p:nvPr>
            <p:ph type="body" idx="1"/>
          </p:nvPr>
        </p:nvSpPr>
        <p:spPr>
          <a:xfrm>
            <a:off x="581192" y="5260127"/>
            <a:ext cx="11029617" cy="998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 rot="5400000">
            <a:off x="4269976" y="-1352783"/>
            <a:ext cx="3652047" cy="1102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7914" algn="l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SzPts val="1564"/>
              <a:buChar char="◼"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10387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lvl="2" indent="-30454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96"/>
              <a:buChar char="◼"/>
              <a:defRPr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lvl="3" indent="-29286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12"/>
              <a:buChar char="◼"/>
              <a:defRPr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lvl="4" indent="-29286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12"/>
              <a:buChar char="◼"/>
              <a:defRPr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lvl="5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/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 rot="5400000">
            <a:off x="7362637" y="1705163"/>
            <a:ext cx="4807326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1"/>
          </p:nvPr>
        </p:nvSpPr>
        <p:spPr>
          <a:xfrm rot="5400000">
            <a:off x="1952072" y="-313549"/>
            <a:ext cx="4807326" cy="716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7914" algn="l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SzPts val="1564"/>
              <a:buChar char="◼"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10387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lvl="2" indent="-30454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96"/>
              <a:buChar char="◼"/>
              <a:defRPr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lvl="3" indent="-29286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12"/>
              <a:buChar char="◼"/>
              <a:defRPr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lvl="4" indent="-29286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12"/>
              <a:buChar char="◼"/>
              <a:defRPr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lvl="5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6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581192" y="2340864"/>
            <a:ext cx="11029615" cy="3634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7914" algn="l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SzPts val="1564"/>
              <a:buChar char="◼"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10387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lvl="2" indent="-30454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96"/>
              <a:buChar char="◼"/>
              <a:defRPr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lvl="3" indent="-29286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12"/>
              <a:buChar char="◼"/>
              <a:defRPr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lvl="4" indent="-29286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12"/>
              <a:buChar char="◼"/>
              <a:defRPr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lvl="5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두 개의 내용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body" idx="1"/>
          </p:nvPr>
        </p:nvSpPr>
        <p:spPr>
          <a:xfrm>
            <a:off x="581193" y="2228003"/>
            <a:ext cx="5194767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7914" algn="l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SzPts val="1564"/>
              <a:buChar char="◼"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10387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lvl="2" indent="-30454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96"/>
              <a:buChar char="◼"/>
              <a:defRPr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lvl="3" indent="-29286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12"/>
              <a:buChar char="◼"/>
              <a:defRPr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lvl="4" indent="-29286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12"/>
              <a:buChar char="◼"/>
              <a:defRPr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lvl="5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body" idx="2"/>
          </p:nvPr>
        </p:nvSpPr>
        <p:spPr>
          <a:xfrm>
            <a:off x="6416039" y="2228003"/>
            <a:ext cx="5194769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7914" algn="l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SzPts val="1564"/>
              <a:buChar char="◼"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10387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lvl="2" indent="-30454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96"/>
              <a:buChar char="◼"/>
              <a:defRPr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lvl="3" indent="-29286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12"/>
              <a:buChar char="◼"/>
              <a:defRPr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lvl="4" indent="-29286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12"/>
              <a:buChar char="◼"/>
              <a:defRPr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lvl="5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9"/>
          <p:cNvSpPr txBox="1"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Malgun Gothic"/>
              <a:buNone/>
              <a:defRPr sz="3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96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12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12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/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Malgun Gothic"/>
              <a:buNone/>
              <a:defRPr sz="3600" b="0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>
  <p:cSld name="비교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None/>
              <a:defRPr sz="1800" b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2"/>
          </p:nvPr>
        </p:nvSpPr>
        <p:spPr>
          <a:xfrm>
            <a:off x="581194" y="2926052"/>
            <a:ext cx="5194766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7914" algn="l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SzPts val="1564"/>
              <a:buChar char="◼"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10387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lvl="2" indent="-30454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96"/>
              <a:buChar char="◼"/>
              <a:defRPr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lvl="3" indent="-29286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12"/>
              <a:buChar char="◼"/>
              <a:defRPr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lvl="4" indent="-29286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12"/>
              <a:buChar char="◼"/>
              <a:defRPr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lvl="5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3"/>
          </p:nvPr>
        </p:nvSpPr>
        <p:spPr>
          <a:xfrm>
            <a:off x="6416039" y="2250892"/>
            <a:ext cx="5194770" cy="55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56"/>
              <a:buFont typeface="Noto Sans Symbols"/>
              <a:buNone/>
              <a:defRPr sz="1800" b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4"/>
          </p:nvPr>
        </p:nvSpPr>
        <p:spPr>
          <a:xfrm>
            <a:off x="6416037" y="2926052"/>
            <a:ext cx="5194771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7914" algn="l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SzPts val="1564"/>
              <a:buChar char="◼"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10387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lvl="2" indent="-30454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96"/>
              <a:buChar char="◼"/>
              <a:defRPr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lvl="3" indent="-29286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12"/>
              <a:buChar char="◼"/>
              <a:defRPr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lvl="4" indent="-29286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12"/>
              <a:buChar char="◼"/>
              <a:defRPr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lvl="5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어 있음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/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algun Gothic"/>
              <a:buNone/>
              <a:defRPr sz="2400" b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4900928" y="1179829"/>
            <a:ext cx="6650991" cy="4658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544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lvl="2" indent="-3220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lvl="3" indent="-31038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lvl="4" indent="-31038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lvl="5" indent="-31038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marL="3200400" lvl="6" indent="-31038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marL="3657600" lvl="7" indent="-31038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marL="4114800" lvl="8" indent="-310388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2"/>
          </p:nvPr>
        </p:nvSpPr>
        <p:spPr>
          <a:xfrm>
            <a:off x="767857" y="2836654"/>
            <a:ext cx="3031852" cy="3001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dt" idx="10"/>
          </p:nvPr>
        </p:nvSpPr>
        <p:spPr>
          <a:xfrm>
            <a:off x="7605951" y="6456916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ft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10558300" y="6456916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  <a:defRPr sz="28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27914" algn="l" rtl="0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ts val="1564"/>
              <a:buFont typeface="Noto Sans Symbols"/>
              <a:buChar char="◼"/>
              <a:defRPr sz="17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038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8"/>
              <a:buFont typeface="Noto Sans Symbols"/>
              <a:buChar char="◼"/>
              <a:defRPr sz="14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0454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96"/>
              <a:buFont typeface="Noto Sans Symbols"/>
              <a:buChar char="◼"/>
              <a:defRPr sz="13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9286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sz="11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9286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sz="11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9870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9870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9870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98703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5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5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5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"/>
          <p:cNvSpPr txBox="1">
            <a:spLocks noGrp="1"/>
          </p:cNvSpPr>
          <p:nvPr>
            <p:ph type="title"/>
          </p:nvPr>
        </p:nvSpPr>
        <p:spPr>
          <a:xfrm>
            <a:off x="578438" y="4111333"/>
            <a:ext cx="11029616" cy="145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 sz="2700" b="1" dirty="0"/>
              <a:t> Reinforcement Learning Upside Down</a:t>
            </a:r>
            <a:r>
              <a:rPr lang="en-US" sz="2000" b="1" dirty="0"/>
              <a:t> </a:t>
            </a:r>
            <a:br>
              <a:rPr lang="en-US" sz="2000" b="1" dirty="0"/>
            </a:br>
            <a:r>
              <a:rPr lang="en-US" sz="2000" b="1" dirty="0"/>
              <a:t>  	 : </a:t>
            </a:r>
            <a:r>
              <a:rPr lang="en-US" sz="2000" dirty="0"/>
              <a:t>Don’t Predict Rewards – Just Map Them to Actions</a:t>
            </a:r>
            <a:br>
              <a:rPr lang="en-US" sz="2200" dirty="0"/>
            </a:br>
            <a:r>
              <a:rPr lang="en-US" sz="1300" dirty="0"/>
              <a:t> </a:t>
            </a:r>
            <a:br>
              <a:rPr lang="en-US" sz="2200" b="1" dirty="0"/>
            </a:br>
            <a:endParaRPr lang="en-US" sz="2200" b="1" dirty="0"/>
          </a:p>
        </p:txBody>
      </p:sp>
      <p:pic>
        <p:nvPicPr>
          <p:cNvPr id="99" name="Google Shape;99;p1" descr="우산, 대형, 파란색, 그룹이(가) 표시된 사진&#10;&#10;자동 생성된 설명"/>
          <p:cNvPicPr preferRelativeResize="0"/>
          <p:nvPr/>
        </p:nvPicPr>
        <p:blipFill rotWithShape="1">
          <a:blip r:embed="rId3">
            <a:alphaModFix amt="70000"/>
          </a:blip>
          <a:srcRect t="41115" r="-1" b="4988"/>
          <a:stretch/>
        </p:blipFill>
        <p:spPr>
          <a:xfrm>
            <a:off x="447817" y="641350"/>
            <a:ext cx="11290859" cy="336886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"/>
          <p:cNvSpPr txBox="1">
            <a:spLocks noGrp="1"/>
          </p:cNvSpPr>
          <p:nvPr>
            <p:ph type="body" idx="1"/>
          </p:nvPr>
        </p:nvSpPr>
        <p:spPr>
          <a:xfrm>
            <a:off x="578438" y="5632234"/>
            <a:ext cx="9868681" cy="998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1" indent="0">
              <a:lnSpc>
                <a:spcPct val="110000"/>
              </a:lnSpc>
              <a:spcBef>
                <a:spcPts val="0"/>
              </a:spcBef>
              <a:buSzPts val="1472"/>
            </a:pPr>
            <a:r>
              <a:rPr lang="en-US" altLang="ko-KR" sz="1400" dirty="0"/>
              <a:t>By Juergen </a:t>
            </a:r>
            <a:r>
              <a:rPr lang="en-US" altLang="ko-KR" sz="1400" dirty="0" err="1"/>
              <a:t>Schmidhuber</a:t>
            </a:r>
            <a:r>
              <a:rPr lang="en-US" altLang="ko-KR" sz="1400" dirty="0"/>
              <a:t>, Rupesh Kumar Srivastava, Pranav Shyam, Filipe Mutz, Wojciech </a:t>
            </a:r>
            <a:r>
              <a:rPr lang="en-US" altLang="ko-KR" sz="1400" dirty="0" err="1"/>
              <a:t>Jaskowski</a:t>
            </a:r>
            <a:endParaRPr lang="en-US" altLang="ko-KR" sz="1400" dirty="0"/>
          </a:p>
        </p:txBody>
      </p:sp>
      <p:sp>
        <p:nvSpPr>
          <p:cNvPr id="101" name="Google Shape;101;p1"/>
          <p:cNvSpPr txBox="1">
            <a:spLocks noGrp="1"/>
          </p:cNvSpPr>
          <p:nvPr>
            <p:ph type="ftr" idx="11"/>
          </p:nvPr>
        </p:nvSpPr>
        <p:spPr>
          <a:xfrm>
            <a:off x="8657037" y="6409190"/>
            <a:ext cx="3081639" cy="379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BIO COMPUTING &amp; MACHINE LEARNING LAB (BCML)</a:t>
            </a:r>
            <a:endParaRPr/>
          </a:p>
        </p:txBody>
      </p:sp>
      <p:sp>
        <p:nvSpPr>
          <p:cNvPr id="102" name="Google Shape;102;p1"/>
          <p:cNvSpPr txBox="1">
            <a:spLocks noGrp="1"/>
          </p:cNvSpPr>
          <p:nvPr>
            <p:ph type="sldNum" idx="12"/>
          </p:nvPr>
        </p:nvSpPr>
        <p:spPr>
          <a:xfrm>
            <a:off x="6096000" y="6423914"/>
            <a:ext cx="3388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1</a:t>
            </a:fld>
            <a:endParaRPr dirty="0"/>
          </a:p>
        </p:txBody>
      </p:sp>
      <p:pic>
        <p:nvPicPr>
          <p:cNvPr id="103" name="Google Shape;10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57036" y="6498472"/>
            <a:ext cx="3081639" cy="20128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C562A8-04DB-72A3-6BB7-3C56682D1E7C}"/>
              </a:ext>
            </a:extLst>
          </p:cNvPr>
          <p:cNvSpPr txBox="1"/>
          <p:nvPr/>
        </p:nvSpPr>
        <p:spPr>
          <a:xfrm>
            <a:off x="9677400" y="5632234"/>
            <a:ext cx="2018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en-US" altLang="ko-KR" sz="1800" dirty="0"/>
              <a:t>Aug 8, 2023</a:t>
            </a:r>
          </a:p>
          <a:p>
            <a:pPr algn="r"/>
            <a:r>
              <a:rPr lang="en-US" altLang="ko-KR" sz="1800" dirty="0"/>
              <a:t>Sungmin Yoon</a:t>
            </a:r>
            <a:endParaRPr lang="ko-KR" alt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2B9A25-F808-2D9F-0374-ABC05D7E258B}"/>
              </a:ext>
            </a:extLst>
          </p:cNvPr>
          <p:cNvSpPr txBox="1"/>
          <p:nvPr/>
        </p:nvSpPr>
        <p:spPr>
          <a:xfrm>
            <a:off x="578437" y="5135881"/>
            <a:ext cx="98686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+ Training Agents using Upside-Down Reinforcement Learning</a:t>
            </a:r>
            <a:endParaRPr lang="ko-KR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"/>
          <p:cNvSpPr txBox="1">
            <a:spLocks noGrp="1"/>
          </p:cNvSpPr>
          <p:nvPr>
            <p:ph type="sldNum" idx="12"/>
          </p:nvPr>
        </p:nvSpPr>
        <p:spPr>
          <a:xfrm>
            <a:off x="11364684" y="6410955"/>
            <a:ext cx="2461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129" name="Google Shape;12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025" y="6492875"/>
            <a:ext cx="3081639" cy="20128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4A14CD-4522-077C-6EC4-3F80206BCE80}"/>
              </a:ext>
            </a:extLst>
          </p:cNvPr>
          <p:cNvSpPr txBox="1"/>
          <p:nvPr/>
        </p:nvSpPr>
        <p:spPr>
          <a:xfrm rot="10800000">
            <a:off x="3128208" y="897847"/>
            <a:ext cx="106891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/>
              <a:t>RL</a:t>
            </a:r>
            <a:endParaRPr lang="en-US" altLang="ko-KR" sz="4000" dirty="0"/>
          </a:p>
        </p:txBody>
      </p:sp>
      <p:sp>
        <p:nvSpPr>
          <p:cNvPr id="3" name="Google Shape;108;p2">
            <a:extLst>
              <a:ext uri="{FF2B5EF4-FFF2-40B4-BE49-F238E27FC236}">
                <a16:creationId xmlns:a16="http://schemas.microsoft.com/office/drawing/2014/main" id="{4C4C95FE-54E8-CCDB-1331-E30F008B3027}"/>
              </a:ext>
            </a:extLst>
          </p:cNvPr>
          <p:cNvSpPr txBox="1">
            <a:spLocks/>
          </p:cNvSpPr>
          <p:nvPr/>
        </p:nvSpPr>
        <p:spPr>
          <a:xfrm>
            <a:off x="594612" y="749119"/>
            <a:ext cx="11029783" cy="80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  <a:defRPr sz="28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/>
              <a:t>Concept of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DFAF21-CAFD-B435-7344-D4A96578F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881" y="1703649"/>
            <a:ext cx="10120237" cy="467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977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"/>
          <p:cNvSpPr txBox="1">
            <a:spLocks noGrp="1"/>
          </p:cNvSpPr>
          <p:nvPr>
            <p:ph type="sldNum" idx="12"/>
          </p:nvPr>
        </p:nvSpPr>
        <p:spPr>
          <a:xfrm>
            <a:off x="11364684" y="6410955"/>
            <a:ext cx="2461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129" name="Google Shape;12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025" y="6492875"/>
            <a:ext cx="3081639" cy="20128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4A14CD-4522-077C-6EC4-3F80206BCE80}"/>
              </a:ext>
            </a:extLst>
          </p:cNvPr>
          <p:cNvSpPr txBox="1"/>
          <p:nvPr/>
        </p:nvSpPr>
        <p:spPr>
          <a:xfrm rot="10800000">
            <a:off x="3128208" y="897847"/>
            <a:ext cx="106891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/>
              <a:t>RL</a:t>
            </a:r>
            <a:endParaRPr lang="en-US" altLang="ko-KR" sz="4000" dirty="0"/>
          </a:p>
        </p:txBody>
      </p:sp>
      <p:sp>
        <p:nvSpPr>
          <p:cNvPr id="3" name="Google Shape;108;p2">
            <a:extLst>
              <a:ext uri="{FF2B5EF4-FFF2-40B4-BE49-F238E27FC236}">
                <a16:creationId xmlns:a16="http://schemas.microsoft.com/office/drawing/2014/main" id="{4C4C95FE-54E8-CCDB-1331-E30F008B3027}"/>
              </a:ext>
            </a:extLst>
          </p:cNvPr>
          <p:cNvSpPr txBox="1">
            <a:spLocks/>
          </p:cNvSpPr>
          <p:nvPr/>
        </p:nvSpPr>
        <p:spPr>
          <a:xfrm>
            <a:off x="594612" y="749119"/>
            <a:ext cx="11029783" cy="80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  <a:defRPr sz="28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/>
              <a:t>Concept of		: Detail	 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D17E62B-C06A-98CC-D35C-6C2E57CEDF41}"/>
              </a:ext>
            </a:extLst>
          </p:cNvPr>
          <p:cNvGrpSpPr/>
          <p:nvPr/>
        </p:nvGrpSpPr>
        <p:grpSpPr>
          <a:xfrm>
            <a:off x="1106539" y="2897847"/>
            <a:ext cx="10005927" cy="1996613"/>
            <a:chOff x="906853" y="3885731"/>
            <a:chExt cx="10005927" cy="1996613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10A260C-A46D-FF19-B443-CCE8C6C8A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6853" y="3885731"/>
              <a:ext cx="10005927" cy="1996613"/>
            </a:xfrm>
            <a:prstGeom prst="rect">
              <a:avLst/>
            </a:prstGeom>
          </p:spPr>
        </p:pic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00D01AD0-1EF0-573E-B6DA-D080EB07C3EB}"/>
                </a:ext>
              </a:extLst>
            </p:cNvPr>
            <p:cNvCxnSpPr/>
            <p:nvPr/>
          </p:nvCxnSpPr>
          <p:spPr>
            <a:xfrm>
              <a:off x="2007909" y="4449452"/>
              <a:ext cx="864438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F438B3F8-21E9-DE17-8AA9-21E647984244}"/>
                </a:ext>
              </a:extLst>
            </p:cNvPr>
            <p:cNvCxnSpPr>
              <a:cxnSpLocks/>
            </p:cNvCxnSpPr>
            <p:nvPr/>
          </p:nvCxnSpPr>
          <p:spPr>
            <a:xfrm>
              <a:off x="1085653" y="4733827"/>
              <a:ext cx="956663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69AB188-5359-0278-EA50-C7E2E282246A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03" y="5027632"/>
              <a:ext cx="956663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818343EA-4C38-B13F-D3BC-6AD24751A93F}"/>
                </a:ext>
              </a:extLst>
            </p:cNvPr>
            <p:cNvCxnSpPr>
              <a:cxnSpLocks/>
            </p:cNvCxnSpPr>
            <p:nvPr/>
          </p:nvCxnSpPr>
          <p:spPr>
            <a:xfrm>
              <a:off x="1126499" y="5302582"/>
              <a:ext cx="956663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E811298-AB9D-BA7B-559D-232D8B343BBD}"/>
                </a:ext>
              </a:extLst>
            </p:cNvPr>
            <p:cNvCxnSpPr>
              <a:cxnSpLocks/>
            </p:cNvCxnSpPr>
            <p:nvPr/>
          </p:nvCxnSpPr>
          <p:spPr>
            <a:xfrm>
              <a:off x="1071511" y="5577531"/>
              <a:ext cx="366074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텍스트 개체 틀 15">
            <a:extLst>
              <a:ext uri="{FF2B5EF4-FFF2-40B4-BE49-F238E27FC236}">
                <a16:creationId xmlns:a16="http://schemas.microsoft.com/office/drawing/2014/main" id="{F5FC76B0-02BA-1A0D-E77F-7D9B57327831}"/>
              </a:ext>
            </a:extLst>
          </p:cNvPr>
          <p:cNvSpPr txBox="1">
            <a:spLocks/>
          </p:cNvSpPr>
          <p:nvPr/>
        </p:nvSpPr>
        <p:spPr>
          <a:xfrm>
            <a:off x="594612" y="1942236"/>
            <a:ext cx="8270966" cy="461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7914" algn="l" rtl="0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ts val="1564"/>
              <a:buFont typeface="Noto Sans Symbols"/>
              <a:buChar char="◼"/>
              <a:defRPr sz="17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038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8"/>
              <a:buFont typeface="Noto Sans Symbols"/>
              <a:buChar char="◼"/>
              <a:defRPr sz="14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0454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96"/>
              <a:buFont typeface="Noto Sans Symbols"/>
              <a:buChar char="◼"/>
              <a:defRPr sz="13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9286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sz="11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9286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sz="11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33756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r>
              <a:rPr lang="en-US" altLang="ko-KR" sz="1800" b="1" dirty="0"/>
              <a:t>Training the </a:t>
            </a:r>
            <a:r>
              <a:rPr lang="en-US" altLang="ko-KR" sz="2000" b="1" dirty="0"/>
              <a:t>Behavior Function B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239615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"/>
          <p:cNvSpPr txBox="1">
            <a:spLocks noGrp="1"/>
          </p:cNvSpPr>
          <p:nvPr>
            <p:ph type="sldNum" idx="12"/>
          </p:nvPr>
        </p:nvSpPr>
        <p:spPr>
          <a:xfrm>
            <a:off x="11364684" y="6410955"/>
            <a:ext cx="2461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129" name="Google Shape;12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025" y="6492875"/>
            <a:ext cx="3081639" cy="20128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4A14CD-4522-077C-6EC4-3F80206BCE80}"/>
              </a:ext>
            </a:extLst>
          </p:cNvPr>
          <p:cNvSpPr txBox="1"/>
          <p:nvPr/>
        </p:nvSpPr>
        <p:spPr>
          <a:xfrm rot="10800000">
            <a:off x="3128208" y="897847"/>
            <a:ext cx="106891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/>
              <a:t>RL</a:t>
            </a:r>
            <a:endParaRPr lang="en-US" altLang="ko-KR" sz="4000" dirty="0"/>
          </a:p>
        </p:txBody>
      </p:sp>
      <p:sp>
        <p:nvSpPr>
          <p:cNvPr id="3" name="Google Shape;108;p2">
            <a:extLst>
              <a:ext uri="{FF2B5EF4-FFF2-40B4-BE49-F238E27FC236}">
                <a16:creationId xmlns:a16="http://schemas.microsoft.com/office/drawing/2014/main" id="{4C4C95FE-54E8-CCDB-1331-E30F008B3027}"/>
              </a:ext>
            </a:extLst>
          </p:cNvPr>
          <p:cNvSpPr txBox="1">
            <a:spLocks/>
          </p:cNvSpPr>
          <p:nvPr/>
        </p:nvSpPr>
        <p:spPr>
          <a:xfrm>
            <a:off x="594612" y="749119"/>
            <a:ext cx="11029783" cy="80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  <a:defRPr sz="28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/>
              <a:t>Concept of		: Detail	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200EC55-178F-FCE4-BF68-1F33568D2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16" y="3393461"/>
            <a:ext cx="9800169" cy="1310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1141DC2-FB9D-2BB1-B860-96B0025034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171" y="2758359"/>
            <a:ext cx="10585097" cy="792549"/>
          </a:xfrm>
          <a:prstGeom prst="rect">
            <a:avLst/>
          </a:prstGeom>
        </p:spPr>
      </p:pic>
      <p:sp>
        <p:nvSpPr>
          <p:cNvPr id="12" name="텍스트 개체 틀 15">
            <a:extLst>
              <a:ext uri="{FF2B5EF4-FFF2-40B4-BE49-F238E27FC236}">
                <a16:creationId xmlns:a16="http://schemas.microsoft.com/office/drawing/2014/main" id="{434F2664-6255-A4D6-4936-7483877E4336}"/>
              </a:ext>
            </a:extLst>
          </p:cNvPr>
          <p:cNvSpPr txBox="1">
            <a:spLocks/>
          </p:cNvSpPr>
          <p:nvPr/>
        </p:nvSpPr>
        <p:spPr>
          <a:xfrm>
            <a:off x="594612" y="1942236"/>
            <a:ext cx="8270966" cy="461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7914" algn="l" rtl="0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ts val="1564"/>
              <a:buFont typeface="Noto Sans Symbols"/>
              <a:buChar char="◼"/>
              <a:defRPr sz="17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038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8"/>
              <a:buFont typeface="Noto Sans Symbols"/>
              <a:buChar char="◼"/>
              <a:defRPr sz="14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0454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96"/>
              <a:buFont typeface="Noto Sans Symbols"/>
              <a:buChar char="◼"/>
              <a:defRPr sz="13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9286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sz="11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9286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sz="11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33756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r>
              <a:rPr lang="en-US" altLang="ko-KR" sz="1800" b="1" dirty="0"/>
              <a:t>Sampling Exploratory </a:t>
            </a:r>
            <a:r>
              <a:rPr lang="en-US" altLang="ko-KR" sz="2400" b="1" dirty="0"/>
              <a:t>Commands</a:t>
            </a:r>
            <a:endParaRPr lang="ko-KR" altLang="en-US" sz="1800" b="1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18343EA-4C38-B13F-D3BC-6AD24751A93F}"/>
              </a:ext>
            </a:extLst>
          </p:cNvPr>
          <p:cNvCxnSpPr>
            <a:cxnSpLocks/>
          </p:cNvCxnSpPr>
          <p:nvPr/>
        </p:nvCxnSpPr>
        <p:spPr>
          <a:xfrm>
            <a:off x="1329373" y="3154633"/>
            <a:ext cx="744698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E811298-AB9D-BA7B-559D-232D8B343BBD}"/>
              </a:ext>
            </a:extLst>
          </p:cNvPr>
          <p:cNvCxnSpPr>
            <a:cxnSpLocks/>
          </p:cNvCxnSpPr>
          <p:nvPr/>
        </p:nvCxnSpPr>
        <p:spPr>
          <a:xfrm>
            <a:off x="4374037" y="4389753"/>
            <a:ext cx="59106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A0C301C-CEAB-3F05-D74E-FA20730774E1}"/>
              </a:ext>
            </a:extLst>
          </p:cNvPr>
          <p:cNvCxnSpPr>
            <a:cxnSpLocks/>
          </p:cNvCxnSpPr>
          <p:nvPr/>
        </p:nvCxnSpPr>
        <p:spPr>
          <a:xfrm>
            <a:off x="4337899" y="3929409"/>
            <a:ext cx="55696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778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75D7589-D176-FE7C-09C1-E84E7A229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825" y="1134848"/>
            <a:ext cx="6505356" cy="5276107"/>
          </a:xfrm>
          <a:prstGeom prst="rect">
            <a:avLst/>
          </a:prstGeom>
        </p:spPr>
      </p:pic>
      <p:sp>
        <p:nvSpPr>
          <p:cNvPr id="128" name="Google Shape;128;p2"/>
          <p:cNvSpPr txBox="1">
            <a:spLocks noGrp="1"/>
          </p:cNvSpPr>
          <p:nvPr>
            <p:ph type="sldNum" idx="12"/>
          </p:nvPr>
        </p:nvSpPr>
        <p:spPr>
          <a:xfrm>
            <a:off x="11364684" y="6410955"/>
            <a:ext cx="2461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129" name="Google Shape;12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025" y="6492875"/>
            <a:ext cx="3081639" cy="20128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08;p2">
            <a:extLst>
              <a:ext uri="{FF2B5EF4-FFF2-40B4-BE49-F238E27FC236}">
                <a16:creationId xmlns:a16="http://schemas.microsoft.com/office/drawing/2014/main" id="{4C4C95FE-54E8-CCDB-1331-E30F008B3027}"/>
              </a:ext>
            </a:extLst>
          </p:cNvPr>
          <p:cNvSpPr txBox="1">
            <a:spLocks/>
          </p:cNvSpPr>
          <p:nvPr/>
        </p:nvSpPr>
        <p:spPr>
          <a:xfrm>
            <a:off x="594612" y="749119"/>
            <a:ext cx="11029783" cy="80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  <a:defRPr sz="28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/>
              <a:t>Experiment</a:t>
            </a:r>
          </a:p>
        </p:txBody>
      </p:sp>
    </p:spTree>
    <p:extLst>
      <p:ext uri="{BB962C8B-B14F-4D97-AF65-F5344CB8AC3E}">
        <p14:creationId xmlns:p14="http://schemas.microsoft.com/office/powerpoint/2010/main" val="890387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"/>
          <p:cNvSpPr txBox="1">
            <a:spLocks noGrp="1"/>
          </p:cNvSpPr>
          <p:nvPr>
            <p:ph type="sldNum" idx="12"/>
          </p:nvPr>
        </p:nvSpPr>
        <p:spPr>
          <a:xfrm>
            <a:off x="11364684" y="6410955"/>
            <a:ext cx="2461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129" name="Google Shape;12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025" y="6492875"/>
            <a:ext cx="3081639" cy="20128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08;p2">
            <a:extLst>
              <a:ext uri="{FF2B5EF4-FFF2-40B4-BE49-F238E27FC236}">
                <a16:creationId xmlns:a16="http://schemas.microsoft.com/office/drawing/2014/main" id="{4C4C95FE-54E8-CCDB-1331-E30F008B3027}"/>
              </a:ext>
            </a:extLst>
          </p:cNvPr>
          <p:cNvSpPr txBox="1">
            <a:spLocks/>
          </p:cNvSpPr>
          <p:nvPr/>
        </p:nvSpPr>
        <p:spPr>
          <a:xfrm>
            <a:off x="594612" y="749119"/>
            <a:ext cx="11029783" cy="80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  <a:defRPr sz="28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/>
              <a:t>Experiment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F50A5A1-293C-7264-8344-86A09A7A6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003" y="2373799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F544AE-3DC2-7134-B0F5-4E254F2E4099}"/>
              </a:ext>
            </a:extLst>
          </p:cNvPr>
          <p:cNvSpPr txBox="1"/>
          <p:nvPr/>
        </p:nvSpPr>
        <p:spPr>
          <a:xfrm>
            <a:off x="4689082" y="1654360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Before Training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103266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"/>
          <p:cNvSpPr txBox="1">
            <a:spLocks noGrp="1"/>
          </p:cNvSpPr>
          <p:nvPr>
            <p:ph type="sldNum" idx="12"/>
          </p:nvPr>
        </p:nvSpPr>
        <p:spPr>
          <a:xfrm>
            <a:off x="11364684" y="6410955"/>
            <a:ext cx="2461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129" name="Google Shape;12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025" y="6492875"/>
            <a:ext cx="3081639" cy="201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7709BB6-9A27-AC8D-51C4-35CDEE63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232862" y="2454534"/>
            <a:ext cx="9753282" cy="325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144A3D-B3BD-AB51-A43C-45DDA1FC074E}"/>
              </a:ext>
            </a:extLst>
          </p:cNvPr>
          <p:cNvSpPr txBox="1"/>
          <p:nvPr/>
        </p:nvSpPr>
        <p:spPr>
          <a:xfrm>
            <a:off x="4825460" y="1667286"/>
            <a:ext cx="2541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After Training</a:t>
            </a:r>
            <a:endParaRPr lang="ko-KR" altLang="en-US" sz="2800" b="1" dirty="0"/>
          </a:p>
        </p:txBody>
      </p:sp>
      <p:sp>
        <p:nvSpPr>
          <p:cNvPr id="5" name="Google Shape;108;p2">
            <a:extLst>
              <a:ext uri="{FF2B5EF4-FFF2-40B4-BE49-F238E27FC236}">
                <a16:creationId xmlns:a16="http://schemas.microsoft.com/office/drawing/2014/main" id="{5606002A-21C4-0EE9-BBB9-964D33578380}"/>
              </a:ext>
            </a:extLst>
          </p:cNvPr>
          <p:cNvSpPr txBox="1">
            <a:spLocks/>
          </p:cNvSpPr>
          <p:nvPr/>
        </p:nvSpPr>
        <p:spPr>
          <a:xfrm>
            <a:off x="594612" y="749119"/>
            <a:ext cx="11029783" cy="80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  <a:defRPr sz="28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/>
              <a:t>Experiment</a:t>
            </a:r>
          </a:p>
        </p:txBody>
      </p:sp>
    </p:spTree>
    <p:extLst>
      <p:ext uri="{BB962C8B-B14F-4D97-AF65-F5344CB8AC3E}">
        <p14:creationId xmlns:p14="http://schemas.microsoft.com/office/powerpoint/2010/main" val="3741652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"/>
          <p:cNvSpPr txBox="1">
            <a:spLocks noGrp="1"/>
          </p:cNvSpPr>
          <p:nvPr>
            <p:ph type="sldNum" idx="12"/>
          </p:nvPr>
        </p:nvSpPr>
        <p:spPr>
          <a:xfrm>
            <a:off x="11364684" y="6410955"/>
            <a:ext cx="2461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129" name="Google Shape;12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025" y="6492875"/>
            <a:ext cx="3081639" cy="201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0B9F778-6C49-7D80-0031-0B3F57573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5838" y="1787513"/>
            <a:ext cx="1505647" cy="12045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02A7CD6-2AB9-9B1C-5253-BDAD28F72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9515" y="4170142"/>
            <a:ext cx="1505755" cy="1408609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F5DCB055-116D-4395-2CD0-8A29611A5EFE}"/>
              </a:ext>
            </a:extLst>
          </p:cNvPr>
          <p:cNvGrpSpPr/>
          <p:nvPr/>
        </p:nvGrpSpPr>
        <p:grpSpPr>
          <a:xfrm>
            <a:off x="1787000" y="1023219"/>
            <a:ext cx="7273755" cy="5670942"/>
            <a:chOff x="2295362" y="701173"/>
            <a:chExt cx="7628281" cy="579170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1D5D88D-B3E3-8ED5-7886-46052C102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95362" y="701173"/>
              <a:ext cx="7628281" cy="5791702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52E5734-5557-CB2A-F1F3-E6CA3F88C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99243" y="929844"/>
              <a:ext cx="1413704" cy="25581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0ECEB86-342E-9B14-188A-59133F00F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75725" y="749119"/>
              <a:ext cx="1455129" cy="436539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C92BE09-2AAA-DBCC-658F-98DCFAE50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04823" y="3280528"/>
              <a:ext cx="1202544" cy="202676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48CDE1F-0981-69A8-9136-1C0EB54AF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84635" y="3279787"/>
              <a:ext cx="1946243" cy="219914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7E57888-8D0B-D10C-5F8B-B8A470C648DF}"/>
              </a:ext>
            </a:extLst>
          </p:cNvPr>
          <p:cNvSpPr txBox="1"/>
          <p:nvPr/>
        </p:nvSpPr>
        <p:spPr>
          <a:xfrm>
            <a:off x="9156548" y="1448959"/>
            <a:ext cx="24881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Discrete-valued actions</a:t>
            </a:r>
            <a:endParaRPr lang="ko-KR" altLang="en-US" sz="16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F89121-73F1-5464-2E32-547CD76AE1A4}"/>
              </a:ext>
            </a:extLst>
          </p:cNvPr>
          <p:cNvSpPr txBox="1"/>
          <p:nvPr/>
        </p:nvSpPr>
        <p:spPr>
          <a:xfrm>
            <a:off x="9156548" y="3771911"/>
            <a:ext cx="2816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Continuous-valued actions</a:t>
            </a:r>
            <a:endParaRPr lang="ko-KR" altLang="en-US" sz="1600" b="1" dirty="0"/>
          </a:p>
        </p:txBody>
      </p:sp>
      <p:sp>
        <p:nvSpPr>
          <p:cNvPr id="5" name="Google Shape;108;p2">
            <a:extLst>
              <a:ext uri="{FF2B5EF4-FFF2-40B4-BE49-F238E27FC236}">
                <a16:creationId xmlns:a16="http://schemas.microsoft.com/office/drawing/2014/main" id="{5606002A-21C4-0EE9-BBB9-964D33578380}"/>
              </a:ext>
            </a:extLst>
          </p:cNvPr>
          <p:cNvSpPr txBox="1">
            <a:spLocks/>
          </p:cNvSpPr>
          <p:nvPr/>
        </p:nvSpPr>
        <p:spPr>
          <a:xfrm>
            <a:off x="594612" y="749119"/>
            <a:ext cx="11029783" cy="80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  <a:defRPr sz="28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/>
              <a:t>Result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397154F-4E6C-0297-1CE8-A6BBE7A20D98}"/>
              </a:ext>
            </a:extLst>
          </p:cNvPr>
          <p:cNvCxnSpPr/>
          <p:nvPr/>
        </p:nvCxnSpPr>
        <p:spPr>
          <a:xfrm>
            <a:off x="2158738" y="6212264"/>
            <a:ext cx="28751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A20D495-189A-7477-5E2E-56F49FC57243}"/>
              </a:ext>
            </a:extLst>
          </p:cNvPr>
          <p:cNvCxnSpPr/>
          <p:nvPr/>
        </p:nvCxnSpPr>
        <p:spPr>
          <a:xfrm>
            <a:off x="2810758" y="6410955"/>
            <a:ext cx="28751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56FADBD6-4BD2-4179-CFBA-6AEB59E3CAC1}"/>
              </a:ext>
            </a:extLst>
          </p:cNvPr>
          <p:cNvSpPr/>
          <p:nvPr/>
        </p:nvSpPr>
        <p:spPr>
          <a:xfrm>
            <a:off x="5891753" y="2161534"/>
            <a:ext cx="2545237" cy="107186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구부러짐 28">
            <a:extLst>
              <a:ext uri="{FF2B5EF4-FFF2-40B4-BE49-F238E27FC236}">
                <a16:creationId xmlns:a16="http://schemas.microsoft.com/office/drawing/2014/main" id="{81E13A43-9BD6-E933-A34A-18A535C108B8}"/>
              </a:ext>
            </a:extLst>
          </p:cNvPr>
          <p:cNvCxnSpPr/>
          <p:nvPr/>
        </p:nvCxnSpPr>
        <p:spPr>
          <a:xfrm flipV="1">
            <a:off x="8436990" y="2300140"/>
            <a:ext cx="414779" cy="37707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6B9E082-3EF8-144E-3CC8-C716DAD6354F}"/>
              </a:ext>
            </a:extLst>
          </p:cNvPr>
          <p:cNvSpPr txBox="1"/>
          <p:nvPr/>
        </p:nvSpPr>
        <p:spPr>
          <a:xfrm>
            <a:off x="8814253" y="2151295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Fluctuating!</a:t>
            </a:r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67BA6E6-D8E9-0E9D-EBA1-504788DACFCD}"/>
              </a:ext>
            </a:extLst>
          </p:cNvPr>
          <p:cNvSpPr/>
          <p:nvPr/>
        </p:nvSpPr>
        <p:spPr>
          <a:xfrm rot="336678">
            <a:off x="2760367" y="1605353"/>
            <a:ext cx="197963" cy="1329678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구부러짐 33">
            <a:extLst>
              <a:ext uri="{FF2B5EF4-FFF2-40B4-BE49-F238E27FC236}">
                <a16:creationId xmlns:a16="http://schemas.microsoft.com/office/drawing/2014/main" id="{63D651DC-3648-0AD0-D435-1DFFD616C4CE}"/>
              </a:ext>
            </a:extLst>
          </p:cNvPr>
          <p:cNvCxnSpPr>
            <a:stCxn id="32" idx="2"/>
          </p:cNvCxnSpPr>
          <p:nvPr/>
        </p:nvCxnSpPr>
        <p:spPr>
          <a:xfrm rot="10800000" flipV="1">
            <a:off x="1677971" y="2260514"/>
            <a:ext cx="1082870" cy="73151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CE674F8-A40F-F819-9821-AEB6B4CB8009}"/>
              </a:ext>
            </a:extLst>
          </p:cNvPr>
          <p:cNvSpPr txBox="1"/>
          <p:nvPr/>
        </p:nvSpPr>
        <p:spPr>
          <a:xfrm>
            <a:off x="120943" y="2838143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Multi-step returns</a:t>
            </a:r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120CC88-E318-71B7-B54A-65A258FA797F}"/>
              </a:ext>
            </a:extLst>
          </p:cNvPr>
          <p:cNvSpPr/>
          <p:nvPr/>
        </p:nvSpPr>
        <p:spPr>
          <a:xfrm>
            <a:off x="2975726" y="3816411"/>
            <a:ext cx="2545237" cy="144272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7DFD5712-4C69-92AE-FCA9-09AA273CAAA0}"/>
              </a:ext>
            </a:extLst>
          </p:cNvPr>
          <p:cNvCxnSpPr>
            <a:stCxn id="36" idx="2"/>
          </p:cNvCxnSpPr>
          <p:nvPr/>
        </p:nvCxnSpPr>
        <p:spPr>
          <a:xfrm rot="10800000" flipV="1">
            <a:off x="1677970" y="4537773"/>
            <a:ext cx="1297756" cy="13792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A2EC4E3-AFF8-A013-F0FB-C30AE6A12483}"/>
              </a:ext>
            </a:extLst>
          </p:cNvPr>
          <p:cNvSpPr txBox="1"/>
          <p:nvPr/>
        </p:nvSpPr>
        <p:spPr>
          <a:xfrm>
            <a:off x="828240" y="4521805"/>
            <a:ext cx="1041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unstable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1A16ADA-E5DF-2EE0-D001-ED99F5AC47DC}"/>
              </a:ext>
            </a:extLst>
          </p:cNvPr>
          <p:cNvSpPr/>
          <p:nvPr/>
        </p:nvSpPr>
        <p:spPr>
          <a:xfrm rot="19579217">
            <a:off x="6055516" y="4501249"/>
            <a:ext cx="1829320" cy="348888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연결선: 구부러짐 44">
            <a:extLst>
              <a:ext uri="{FF2B5EF4-FFF2-40B4-BE49-F238E27FC236}">
                <a16:creationId xmlns:a16="http://schemas.microsoft.com/office/drawing/2014/main" id="{0BA023D8-1188-AAF7-E9CE-8C74EACC7E90}"/>
              </a:ext>
            </a:extLst>
          </p:cNvPr>
          <p:cNvCxnSpPr>
            <a:stCxn id="43" idx="4"/>
          </p:cNvCxnSpPr>
          <p:nvPr/>
        </p:nvCxnSpPr>
        <p:spPr>
          <a:xfrm rot="16200000" flipH="1">
            <a:off x="7433416" y="4454354"/>
            <a:ext cx="1014335" cy="174733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F3362C3-B354-492E-083C-E63AD17C20F5}"/>
              </a:ext>
            </a:extLst>
          </p:cNvPr>
          <p:cNvSpPr txBox="1"/>
          <p:nvPr/>
        </p:nvSpPr>
        <p:spPr>
          <a:xfrm>
            <a:off x="8851769" y="5680892"/>
            <a:ext cx="1845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Poor performance…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F4EE40-CD70-2936-CB2A-FA79915F46B7}"/>
              </a:ext>
            </a:extLst>
          </p:cNvPr>
          <p:cNvSpPr txBox="1"/>
          <p:nvPr/>
        </p:nvSpPr>
        <p:spPr>
          <a:xfrm>
            <a:off x="8960259" y="5995712"/>
            <a:ext cx="2626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But it work better in challenging environment</a:t>
            </a:r>
            <a:endParaRPr lang="ko-KR" altLang="en-US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44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/>
      <p:bldP spid="32" grpId="0" animBg="1"/>
      <p:bldP spid="35" grpId="0"/>
      <p:bldP spid="36" grpId="0" animBg="1"/>
      <p:bldP spid="42" grpId="0"/>
      <p:bldP spid="43" grpId="0" animBg="1"/>
      <p:bldP spid="46" grpId="0"/>
      <p:bldP spid="4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8;p2">
            <a:extLst>
              <a:ext uri="{FF2B5EF4-FFF2-40B4-BE49-F238E27FC236}">
                <a16:creationId xmlns:a16="http://schemas.microsoft.com/office/drawing/2014/main" id="{5606002A-21C4-0EE9-BBB9-964D33578380}"/>
              </a:ext>
            </a:extLst>
          </p:cNvPr>
          <p:cNvSpPr txBox="1">
            <a:spLocks/>
          </p:cNvSpPr>
          <p:nvPr/>
        </p:nvSpPr>
        <p:spPr>
          <a:xfrm>
            <a:off x="594612" y="749119"/>
            <a:ext cx="11029783" cy="80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  <a:defRPr sz="28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/>
              <a:t>Result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E9233E3-E383-63E2-0EA0-E80E13962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76" y="1554921"/>
            <a:ext cx="11203502" cy="41472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1CF4E1C-E2AA-4373-4986-EA9A31A4D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2033" y="1288198"/>
            <a:ext cx="7399661" cy="2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449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18CA5-9A95-0787-C62F-C8EFA0BA0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014757"/>
            <a:ext cx="11029616" cy="988332"/>
          </a:xfrm>
        </p:spPr>
        <p:txBody>
          <a:bodyPr>
            <a:noAutofit/>
          </a:bodyPr>
          <a:lstStyle/>
          <a:p>
            <a:br>
              <a:rPr lang="en-US" altLang="ko-KR" sz="3200" dirty="0"/>
            </a:br>
            <a:r>
              <a:rPr lang="en-US" altLang="ko-KR" sz="3200" b="1" dirty="0"/>
              <a:t>Discussion : Why are these paper’s citation so low?</a:t>
            </a:r>
            <a:br>
              <a:rPr lang="en-US" altLang="ko-KR" sz="3200" b="1" dirty="0"/>
            </a:br>
            <a:endParaRPr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120543-3151-E55E-D765-C1185079ABC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558297" y="6492875"/>
            <a:ext cx="105251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582CBDB-7F36-D03E-1275-FFFF0D4C569D}"/>
              </a:ext>
            </a:extLst>
          </p:cNvPr>
          <p:cNvGrpSpPr/>
          <p:nvPr/>
        </p:nvGrpSpPr>
        <p:grpSpPr>
          <a:xfrm>
            <a:off x="581192" y="1672162"/>
            <a:ext cx="7724503" cy="4171081"/>
            <a:chOff x="3535027" y="935325"/>
            <a:chExt cx="8656973" cy="433216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5BE644A-BCE9-27CA-E8CA-C0752A96D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35027" y="935325"/>
              <a:ext cx="8656973" cy="433216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49070CB-4E39-9B2F-040A-C8E2AB8600A4}"/>
                </a:ext>
              </a:extLst>
            </p:cNvPr>
            <p:cNvSpPr/>
            <p:nvPr/>
          </p:nvSpPr>
          <p:spPr>
            <a:xfrm>
              <a:off x="4798423" y="2090057"/>
              <a:ext cx="775063" cy="3048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AE26D3B-9E7D-2B5C-5150-4C65980791FB}"/>
                </a:ext>
              </a:extLst>
            </p:cNvPr>
            <p:cNvSpPr/>
            <p:nvPr/>
          </p:nvSpPr>
          <p:spPr>
            <a:xfrm>
              <a:off x="4802773" y="3618410"/>
              <a:ext cx="775063" cy="3048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8F0FA73-D723-BBFD-1E07-32C09ADAD48D}"/>
                </a:ext>
              </a:extLst>
            </p:cNvPr>
            <p:cNvSpPr/>
            <p:nvPr/>
          </p:nvSpPr>
          <p:spPr>
            <a:xfrm>
              <a:off x="4802773" y="4881154"/>
              <a:ext cx="775063" cy="3048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5067406F-8AF6-A5DC-840A-AD45AC9E66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9940" y="1819231"/>
            <a:ext cx="3586668" cy="2620109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Famous and powerful author in this field.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Novelty : interesting</a:t>
            </a:r>
          </a:p>
          <a:p>
            <a:pPr lvl="1"/>
            <a:r>
              <a:rPr lang="en-US" altLang="ko-KR" dirty="0"/>
              <a:t>Bridge between SL and RL</a:t>
            </a:r>
          </a:p>
          <a:p>
            <a:endParaRPr lang="en-US" altLang="ko-KR" dirty="0"/>
          </a:p>
          <a:p>
            <a:pPr marL="129286" indent="0">
              <a:buNone/>
            </a:pPr>
            <a:endParaRPr lang="en-US" altLang="ko-KR" dirty="0"/>
          </a:p>
          <a:p>
            <a:r>
              <a:rPr lang="en-US" altLang="ko-KR" dirty="0"/>
              <a:t>Good performance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0E555F-2293-F00E-6C54-BC6AB50C064B}"/>
              </a:ext>
            </a:extLst>
          </p:cNvPr>
          <p:cNvSpPr/>
          <p:nvPr/>
        </p:nvSpPr>
        <p:spPr>
          <a:xfrm>
            <a:off x="3199511" y="2234154"/>
            <a:ext cx="382675" cy="197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907393D-01F9-C74A-5881-607453DF6CB3}"/>
              </a:ext>
            </a:extLst>
          </p:cNvPr>
          <p:cNvSpPr/>
          <p:nvPr/>
        </p:nvSpPr>
        <p:spPr>
          <a:xfrm>
            <a:off x="4252105" y="3658721"/>
            <a:ext cx="382675" cy="197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CC38F7F-3BF7-9BE5-40DD-D274C730FDD3}"/>
              </a:ext>
            </a:extLst>
          </p:cNvPr>
          <p:cNvSpPr/>
          <p:nvPr/>
        </p:nvSpPr>
        <p:spPr>
          <a:xfrm>
            <a:off x="4479919" y="4911474"/>
            <a:ext cx="382675" cy="197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969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18CA5-9A95-0787-C62F-C8EFA0BA0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014757"/>
            <a:ext cx="11029616" cy="988332"/>
          </a:xfrm>
        </p:spPr>
        <p:txBody>
          <a:bodyPr>
            <a:noAutofit/>
          </a:bodyPr>
          <a:lstStyle/>
          <a:p>
            <a:br>
              <a:rPr lang="en-US" altLang="ko-KR" sz="3200" dirty="0"/>
            </a:br>
            <a:r>
              <a:rPr lang="en-US" altLang="ko-KR" sz="3200" b="1" dirty="0"/>
              <a:t>Discussion : Future work</a:t>
            </a:r>
            <a:br>
              <a:rPr lang="en-US" altLang="ko-KR" sz="3200" b="1" dirty="0"/>
            </a:br>
            <a:endParaRPr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120543-3151-E55E-D765-C1185079ABC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558297" y="6492875"/>
            <a:ext cx="105251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93245A-D899-D04B-E267-A29632CCA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218" y="2003088"/>
            <a:ext cx="5981975" cy="52329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8C51A46-3589-B999-B1DA-BE6D0244E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69" y="2917749"/>
            <a:ext cx="10419270" cy="875889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CE53AFF-89DF-3523-A08F-A1366F1685ED}"/>
              </a:ext>
            </a:extLst>
          </p:cNvPr>
          <p:cNvCxnSpPr>
            <a:cxnSpLocks/>
          </p:cNvCxnSpPr>
          <p:nvPr/>
        </p:nvCxnSpPr>
        <p:spPr>
          <a:xfrm>
            <a:off x="1809946" y="3836708"/>
            <a:ext cx="311084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9A304F92-AFB8-A687-F03B-1A7D7D4BE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448" y="4416551"/>
            <a:ext cx="10257409" cy="571550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0BBFFE8-CBC3-1C18-A75B-0BAC56EACFFD}"/>
              </a:ext>
            </a:extLst>
          </p:cNvPr>
          <p:cNvCxnSpPr>
            <a:cxnSpLocks/>
          </p:cNvCxnSpPr>
          <p:nvPr/>
        </p:nvCxnSpPr>
        <p:spPr>
          <a:xfrm>
            <a:off x="3762866" y="4702326"/>
            <a:ext cx="679543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167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2B7E2-BC6B-AFF6-C409-67CB8B264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676756"/>
            <a:ext cx="11029616" cy="1188720"/>
          </a:xfrm>
        </p:spPr>
        <p:txBody>
          <a:bodyPr>
            <a:normAutofit/>
          </a:bodyPr>
          <a:lstStyle/>
          <a:p>
            <a:r>
              <a:rPr lang="en-US" altLang="ko-KR" b="1" dirty="0"/>
              <a:t>Index</a:t>
            </a:r>
            <a:br>
              <a:rPr lang="en-US" altLang="ko-KR" b="1" dirty="0"/>
            </a:br>
            <a:endParaRPr lang="ko-KR" altLang="en-US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9C7C2B-35B3-79AB-5992-DE763D15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2" y="2546758"/>
            <a:ext cx="11029615" cy="3634486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Background : RL vs SL</a:t>
            </a:r>
            <a:endParaRPr lang="en-US" altLang="ko-KR" sz="1700" dirty="0"/>
          </a:p>
          <a:p>
            <a:pPr marL="129286" indent="0">
              <a:buNone/>
            </a:pPr>
            <a:endParaRPr lang="en-US" altLang="ko-KR" sz="2400" dirty="0"/>
          </a:p>
          <a:p>
            <a:r>
              <a:rPr lang="en-US" altLang="ko-KR" sz="2400" dirty="0"/>
              <a:t>Concept of </a:t>
            </a:r>
          </a:p>
          <a:p>
            <a:endParaRPr lang="en-US" altLang="ko-KR" sz="2400" dirty="0"/>
          </a:p>
          <a:p>
            <a:r>
              <a:rPr lang="en-US" altLang="ko-KR" sz="2400" dirty="0"/>
              <a:t>Experiment &amp; Result</a:t>
            </a:r>
          </a:p>
          <a:p>
            <a:endParaRPr lang="en-US" altLang="ko-KR" sz="2400" dirty="0"/>
          </a:p>
          <a:p>
            <a:r>
              <a:rPr lang="en-US" altLang="ko-KR" sz="2400" dirty="0"/>
              <a:t>Discussion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19779B-4722-81B9-D004-678E735D81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044DEE-F239-1C7D-A4C6-E9B44AF6C700}"/>
              </a:ext>
            </a:extLst>
          </p:cNvPr>
          <p:cNvSpPr txBox="1"/>
          <p:nvPr/>
        </p:nvSpPr>
        <p:spPr>
          <a:xfrm rot="10800000">
            <a:off x="2474355" y="2930137"/>
            <a:ext cx="10689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/>
              <a:t>RL</a:t>
            </a:r>
            <a:endParaRPr lang="en-US" altLang="ko-KR" sz="3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3403617-5DB7-461F-E587-79BF4D281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436430" y="1282044"/>
            <a:ext cx="5796434" cy="483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9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18CA5-9A95-0787-C62F-C8EFA0BA0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014757"/>
            <a:ext cx="11029616" cy="988332"/>
          </a:xfrm>
        </p:spPr>
        <p:txBody>
          <a:bodyPr>
            <a:noAutofit/>
          </a:bodyPr>
          <a:lstStyle/>
          <a:p>
            <a:br>
              <a:rPr lang="en-US" altLang="ko-KR" sz="3200" dirty="0"/>
            </a:br>
            <a:r>
              <a:rPr lang="en-US" altLang="ko-KR" sz="3200" b="1" dirty="0"/>
              <a:t>Discussion : Further readings</a:t>
            </a:r>
            <a:br>
              <a:rPr lang="en-US" altLang="ko-KR" sz="3200" b="1" dirty="0"/>
            </a:br>
            <a:endParaRPr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120543-3151-E55E-D765-C1185079ABC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558297" y="6492875"/>
            <a:ext cx="105251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5067406F-8AF6-A5DC-840A-AD45AC9E66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2" y="1586885"/>
            <a:ext cx="11494544" cy="4256358"/>
          </a:xfrm>
        </p:spPr>
        <p:txBody>
          <a:bodyPr>
            <a:normAutofit/>
          </a:bodyPr>
          <a:lstStyle/>
          <a:p>
            <a:r>
              <a:rPr lang="en-US" altLang="ko-KR" dirty="0"/>
              <a:t>All You Need Is Supervised Learning : From Imitation Learning to Meta-RL With Upside Down RL</a:t>
            </a:r>
          </a:p>
          <a:p>
            <a:endParaRPr lang="en-US" altLang="ko-KR" dirty="0"/>
          </a:p>
          <a:p>
            <a:r>
              <a:rPr lang="en-US" altLang="ko-KR" dirty="0"/>
              <a:t>Decision Transformer: Reinforcement Learning via Sequence Modeling</a:t>
            </a:r>
          </a:p>
          <a:p>
            <a:pPr marL="129286" indent="0">
              <a:buNone/>
            </a:pPr>
            <a:endParaRPr lang="en-US" altLang="ko-KR" dirty="0"/>
          </a:p>
          <a:p>
            <a:r>
              <a:rPr lang="en-US" altLang="ko-KR" dirty="0"/>
              <a:t>Diversity Is All You Need : Learning Skills Without A Reward Function</a:t>
            </a:r>
          </a:p>
          <a:p>
            <a:pPr marL="129286" indent="0">
              <a:buNone/>
            </a:pPr>
            <a:endParaRPr lang="en-US" altLang="ko-KR" dirty="0"/>
          </a:p>
          <a:p>
            <a:r>
              <a:rPr lang="en-US" altLang="ko-KR" dirty="0"/>
              <a:t>Offline Reinforcement Learning : Tutorial, Review, and Perspectives on Open Problem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7818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"/>
          <p:cNvSpPr txBox="1">
            <a:spLocks noGrp="1"/>
          </p:cNvSpPr>
          <p:nvPr>
            <p:ph type="title"/>
          </p:nvPr>
        </p:nvSpPr>
        <p:spPr>
          <a:xfrm>
            <a:off x="581025" y="775313"/>
            <a:ext cx="11029783" cy="80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rPr lang="en-US" sz="3600" b="1" dirty="0"/>
              <a:t>RL vs SL</a:t>
            </a:r>
            <a:endParaRPr sz="3600" b="1" dirty="0"/>
          </a:p>
        </p:txBody>
      </p:sp>
      <p:sp>
        <p:nvSpPr>
          <p:cNvPr id="128" name="Google Shape;128;p2"/>
          <p:cNvSpPr txBox="1">
            <a:spLocks noGrp="1"/>
          </p:cNvSpPr>
          <p:nvPr>
            <p:ph type="sldNum" idx="12"/>
          </p:nvPr>
        </p:nvSpPr>
        <p:spPr>
          <a:xfrm>
            <a:off x="11364684" y="6410955"/>
            <a:ext cx="2461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129" name="Google Shape;12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025" y="6492875"/>
            <a:ext cx="3081639" cy="201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93887B3-46B8-6A6C-9C03-09BECF88D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719" y="1093534"/>
            <a:ext cx="8896860" cy="49891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F233DC-C219-1DA7-E741-9D9481E99815}"/>
              </a:ext>
            </a:extLst>
          </p:cNvPr>
          <p:cNvSpPr txBox="1"/>
          <p:nvPr/>
        </p:nvSpPr>
        <p:spPr>
          <a:xfrm>
            <a:off x="4010763" y="5392862"/>
            <a:ext cx="766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(Slide From CS285 (Sergey Levine) Lecture : https://rail.eecs.berkeley.edu/deeprlcourse-fa21/)</a:t>
            </a:r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F224683-61B7-B563-9EC4-EB40C62D0DD8}"/>
              </a:ext>
            </a:extLst>
          </p:cNvPr>
          <p:cNvSpPr/>
          <p:nvPr/>
        </p:nvSpPr>
        <p:spPr>
          <a:xfrm>
            <a:off x="3466012" y="4756817"/>
            <a:ext cx="1245326" cy="3077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52ADC8-124E-5354-3441-A595290F4D84}"/>
              </a:ext>
            </a:extLst>
          </p:cNvPr>
          <p:cNvSpPr txBox="1"/>
          <p:nvPr/>
        </p:nvSpPr>
        <p:spPr>
          <a:xfrm>
            <a:off x="226421" y="5764561"/>
            <a:ext cx="5521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Q1. What about Sequence data?</a:t>
            </a:r>
          </a:p>
          <a:p>
            <a:r>
              <a:rPr lang="en-US" altLang="ko-KR" dirty="0"/>
              <a:t>	My thought : There’s still difference (causality) </a:t>
            </a:r>
            <a:endParaRPr lang="ko-KR" altLang="en-US" dirty="0"/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0F7DFAC5-082E-8CDF-41D8-2A58528171E6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rot="10800000" flipV="1">
            <a:off x="2987040" y="4910705"/>
            <a:ext cx="478973" cy="853855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텍스트 개체 틀 15">
            <a:extLst>
              <a:ext uri="{FF2B5EF4-FFF2-40B4-BE49-F238E27FC236}">
                <a16:creationId xmlns:a16="http://schemas.microsoft.com/office/drawing/2014/main" id="{86976A04-145D-A7D4-AA5D-10B989DA53B9}"/>
              </a:ext>
            </a:extLst>
          </p:cNvPr>
          <p:cNvSpPr txBox="1">
            <a:spLocks/>
          </p:cNvSpPr>
          <p:nvPr/>
        </p:nvSpPr>
        <p:spPr>
          <a:xfrm>
            <a:off x="439401" y="1756116"/>
            <a:ext cx="2752519" cy="3477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7914" algn="l" rtl="0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ts val="1564"/>
              <a:buFont typeface="Noto Sans Symbols"/>
              <a:buChar char="◼"/>
              <a:defRPr sz="17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038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8"/>
              <a:buFont typeface="Noto Sans Symbols"/>
              <a:buChar char="◼"/>
              <a:defRPr sz="14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0454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96"/>
              <a:buFont typeface="Noto Sans Symbols"/>
              <a:buChar char="◼"/>
              <a:defRPr sz="13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9286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sz="11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9286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sz="11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33756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r>
              <a:rPr lang="en-US" altLang="ko-KR" dirty="0"/>
              <a:t>Different Data’s characteristic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4420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"/>
          <p:cNvSpPr txBox="1">
            <a:spLocks noGrp="1"/>
          </p:cNvSpPr>
          <p:nvPr>
            <p:ph type="title"/>
          </p:nvPr>
        </p:nvSpPr>
        <p:spPr>
          <a:xfrm>
            <a:off x="581025" y="775313"/>
            <a:ext cx="11029783" cy="80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rPr lang="en-US" sz="3600" b="1" dirty="0"/>
              <a:t>RL vs</a:t>
            </a:r>
            <a:r>
              <a:rPr lang="en-US" altLang="ko-KR" sz="3600" b="1" dirty="0"/>
              <a:t> SL </a:t>
            </a:r>
            <a:endParaRPr sz="3600" b="1" dirty="0"/>
          </a:p>
        </p:txBody>
      </p:sp>
      <p:sp>
        <p:nvSpPr>
          <p:cNvPr id="128" name="Google Shape;128;p2"/>
          <p:cNvSpPr txBox="1">
            <a:spLocks noGrp="1"/>
          </p:cNvSpPr>
          <p:nvPr>
            <p:ph type="sldNum" idx="12"/>
          </p:nvPr>
        </p:nvSpPr>
        <p:spPr>
          <a:xfrm>
            <a:off x="11364684" y="6410955"/>
            <a:ext cx="2461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29" name="Google Shape;12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025" y="6492875"/>
            <a:ext cx="3081639" cy="201286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텍스트 개체 틀 15">
            <a:extLst>
              <a:ext uri="{FF2B5EF4-FFF2-40B4-BE49-F238E27FC236}">
                <a16:creationId xmlns:a16="http://schemas.microsoft.com/office/drawing/2014/main" id="{E0ADAE34-702E-A687-D202-EA2E6DD44A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199" y="1645037"/>
            <a:ext cx="2752519" cy="3477709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5759883-FCFD-28EF-5E50-1C339CE4599A}"/>
              </a:ext>
            </a:extLst>
          </p:cNvPr>
          <p:cNvGrpSpPr/>
          <p:nvPr/>
        </p:nvGrpSpPr>
        <p:grpSpPr>
          <a:xfrm>
            <a:off x="938840" y="2662577"/>
            <a:ext cx="12224415" cy="3221433"/>
            <a:chOff x="1519865" y="2789335"/>
            <a:chExt cx="12224415" cy="3221433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5CF866F7-070A-A2A0-9CEF-8928F66AEDD5}"/>
                </a:ext>
              </a:extLst>
            </p:cNvPr>
            <p:cNvGrpSpPr/>
            <p:nvPr/>
          </p:nvGrpSpPr>
          <p:grpSpPr>
            <a:xfrm>
              <a:off x="1519865" y="3383891"/>
              <a:ext cx="12224415" cy="2626877"/>
              <a:chOff x="1519865" y="2051141"/>
              <a:chExt cx="12224415" cy="2626877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DEB84CE2-3CFE-24C4-62AF-6B1C7D33CD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9865" y="2620440"/>
                <a:ext cx="10226926" cy="2057578"/>
              </a:xfrm>
              <a:prstGeom prst="rect">
                <a:avLst/>
              </a:prstGeom>
            </p:spPr>
          </p:pic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F6C313DD-3C46-08DD-F6FA-86F3F0611F68}"/>
                  </a:ext>
                </a:extLst>
              </p:cNvPr>
              <p:cNvCxnSpPr/>
              <p:nvPr/>
            </p:nvCxnSpPr>
            <p:spPr>
              <a:xfrm>
                <a:off x="7211505" y="4652060"/>
                <a:ext cx="3563332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CF2110F5-D78B-F7B8-FAC2-4467F1C869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29232" y="3201903"/>
                <a:ext cx="6766875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B85FA6F3-D16E-05AE-302C-272D96949B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16" y="3495705"/>
                <a:ext cx="5414212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9966A552-42B4-1698-8EEA-BF8299FFA2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2769" y="3780080"/>
                <a:ext cx="3029231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D71790D-4871-5C37-2D0F-335669D20833}"/>
                  </a:ext>
                </a:extLst>
              </p:cNvPr>
              <p:cNvSpPr txBox="1"/>
              <p:nvPr/>
            </p:nvSpPr>
            <p:spPr>
              <a:xfrm>
                <a:off x="8223044" y="2051141"/>
                <a:ext cx="55212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/>
                  <a:t>Introduction of RL Upside Down</a:t>
                </a:r>
                <a:endParaRPr lang="ko-KR" altLang="en-US" sz="1600" b="1" dirty="0"/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FAB7EC81-94B2-24B1-DD45-0F6193E04FF6}"/>
                  </a:ext>
                </a:extLst>
              </p:cNvPr>
              <p:cNvCxnSpPr/>
              <p:nvPr/>
            </p:nvCxnSpPr>
            <p:spPr>
              <a:xfrm>
                <a:off x="5076825" y="4067175"/>
                <a:ext cx="643330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EC39A7BD-D7F3-FD39-CE35-589746DC5729}"/>
                  </a:ext>
                </a:extLst>
              </p:cNvPr>
              <p:cNvCxnSpPr/>
              <p:nvPr/>
            </p:nvCxnSpPr>
            <p:spPr>
              <a:xfrm>
                <a:off x="1542769" y="4352925"/>
                <a:ext cx="47354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연결선: 구부러짐 16">
              <a:extLst>
                <a:ext uri="{FF2B5EF4-FFF2-40B4-BE49-F238E27FC236}">
                  <a16:creationId xmlns:a16="http://schemas.microsoft.com/office/drawing/2014/main" id="{F64F18B9-4095-FDE7-53A3-592D5DAAA5F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342325" y="3375580"/>
              <a:ext cx="1084082" cy="678729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189CA3A-F309-A878-9ECF-6881745DB8C5}"/>
                </a:ext>
              </a:extLst>
            </p:cNvPr>
            <p:cNvSpPr txBox="1"/>
            <p:nvPr/>
          </p:nvSpPr>
          <p:spPr>
            <a:xfrm>
              <a:off x="6362666" y="2789335"/>
              <a:ext cx="55212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Reason to shift RL into SL</a:t>
              </a:r>
              <a:endParaRPr lang="ko-KR" altLang="en-US" dirty="0"/>
            </a:p>
          </p:txBody>
        </p:sp>
      </p:grpSp>
      <p:sp>
        <p:nvSpPr>
          <p:cNvPr id="4" name="텍스트 개체 틀 15">
            <a:extLst>
              <a:ext uri="{FF2B5EF4-FFF2-40B4-BE49-F238E27FC236}">
                <a16:creationId xmlns:a16="http://schemas.microsoft.com/office/drawing/2014/main" id="{BFB60EEF-9269-A026-761E-5F268D7D7155}"/>
              </a:ext>
            </a:extLst>
          </p:cNvPr>
          <p:cNvSpPr txBox="1">
            <a:spLocks/>
          </p:cNvSpPr>
          <p:nvPr/>
        </p:nvSpPr>
        <p:spPr>
          <a:xfrm>
            <a:off x="439401" y="1756116"/>
            <a:ext cx="2752519" cy="3477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7914" algn="l" rtl="0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ts val="1564"/>
              <a:buFont typeface="Noto Sans Symbols"/>
              <a:buChar char="◼"/>
              <a:defRPr sz="17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038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8"/>
              <a:buFont typeface="Noto Sans Symbols"/>
              <a:buChar char="◼"/>
              <a:defRPr sz="14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0454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96"/>
              <a:buFont typeface="Noto Sans Symbols"/>
              <a:buChar char="◼"/>
              <a:defRPr sz="13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9286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sz="11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9286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sz="11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33756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r>
              <a:rPr lang="en-US" altLang="ko-KR" dirty="0"/>
              <a:t>Different Data’s characteristic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37CFFE4-B72A-B480-F7A6-18BD83C19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225" y="4973232"/>
            <a:ext cx="9759501" cy="58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383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"/>
          <p:cNvSpPr txBox="1">
            <a:spLocks noGrp="1"/>
          </p:cNvSpPr>
          <p:nvPr>
            <p:ph type="title"/>
          </p:nvPr>
        </p:nvSpPr>
        <p:spPr>
          <a:xfrm>
            <a:off x="581025" y="775313"/>
            <a:ext cx="11029783" cy="80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rPr lang="en-US" sz="3600" b="1" dirty="0"/>
              <a:t>RL </a:t>
            </a:r>
            <a:r>
              <a:rPr lang="en-US" sz="3600" b="1" dirty="0">
                <a:sym typeface="Wingdings" panose="05000000000000000000" pitchFamily="2" charset="2"/>
              </a:rPr>
              <a:t> SL</a:t>
            </a:r>
            <a:endParaRPr sz="3600" b="1" dirty="0"/>
          </a:p>
        </p:txBody>
      </p:sp>
      <p:sp>
        <p:nvSpPr>
          <p:cNvPr id="128" name="Google Shape;128;p2"/>
          <p:cNvSpPr txBox="1">
            <a:spLocks noGrp="1"/>
          </p:cNvSpPr>
          <p:nvPr>
            <p:ph type="sldNum" idx="12"/>
          </p:nvPr>
        </p:nvSpPr>
        <p:spPr>
          <a:xfrm>
            <a:off x="11364684" y="6410955"/>
            <a:ext cx="2461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29" name="Google Shape;12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025" y="6492875"/>
            <a:ext cx="3081639" cy="201286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텍스트 개체 틀 15">
            <a:extLst>
              <a:ext uri="{FF2B5EF4-FFF2-40B4-BE49-F238E27FC236}">
                <a16:creationId xmlns:a16="http://schemas.microsoft.com/office/drawing/2014/main" id="{E0ADAE34-702E-A687-D202-EA2E6DD44A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199" y="1645037"/>
            <a:ext cx="2752519" cy="3477709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37CFFE4-B72A-B480-F7A6-18BD83C19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225" y="4973232"/>
            <a:ext cx="9759501" cy="585210"/>
          </a:xfrm>
          <a:prstGeom prst="rect">
            <a:avLst/>
          </a:prstGeom>
        </p:spPr>
      </p:pic>
      <p:sp>
        <p:nvSpPr>
          <p:cNvPr id="25" name="텍스트 개체 틀 15">
            <a:extLst>
              <a:ext uri="{FF2B5EF4-FFF2-40B4-BE49-F238E27FC236}">
                <a16:creationId xmlns:a16="http://schemas.microsoft.com/office/drawing/2014/main" id="{8684FED5-8691-4723-0EE5-5AD28CFB300F}"/>
              </a:ext>
            </a:extLst>
          </p:cNvPr>
          <p:cNvSpPr txBox="1">
            <a:spLocks/>
          </p:cNvSpPr>
          <p:nvPr/>
        </p:nvSpPr>
        <p:spPr>
          <a:xfrm>
            <a:off x="625374" y="1523237"/>
            <a:ext cx="7773908" cy="2333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7914" algn="l" rtl="0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ts val="1564"/>
              <a:buFont typeface="Noto Sans Symbols"/>
              <a:buChar char="◼"/>
              <a:defRPr sz="17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038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8"/>
              <a:buFont typeface="Noto Sans Symbols"/>
              <a:buChar char="◼"/>
              <a:defRPr sz="14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0454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96"/>
              <a:buFont typeface="Noto Sans Symbols"/>
              <a:buChar char="◼"/>
              <a:defRPr sz="13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9286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sz="11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9286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sz="11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337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33756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129286" indent="0">
              <a:buNone/>
            </a:pPr>
            <a:r>
              <a:rPr lang="en-US" altLang="ko-KR" dirty="0"/>
              <a:t>Trick : Command (Optimization Problem </a:t>
            </a:r>
            <a:r>
              <a:rPr lang="en-US" altLang="ko-KR" dirty="0">
                <a:sym typeface="Wingdings" panose="05000000000000000000" pitchFamily="2" charset="2"/>
              </a:rPr>
              <a:t> Decision Problem like NP)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62D6965-CFA3-B8CC-F1C4-9A3C1E3D8CCF}"/>
              </a:ext>
            </a:extLst>
          </p:cNvPr>
          <p:cNvGrpSpPr/>
          <p:nvPr/>
        </p:nvGrpSpPr>
        <p:grpSpPr>
          <a:xfrm>
            <a:off x="1595916" y="3440577"/>
            <a:ext cx="9000000" cy="1196444"/>
            <a:chOff x="1595916" y="3440577"/>
            <a:chExt cx="9000000" cy="1196444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9B2391C5-84F1-C4CB-79B2-20273E90D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95916" y="3440577"/>
              <a:ext cx="9000000" cy="1196444"/>
            </a:xfrm>
            <a:prstGeom prst="rect">
              <a:avLst/>
            </a:prstGeom>
          </p:spPr>
        </p:pic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24766BB2-2BF2-0FA8-9356-00D4D84CDF17}"/>
                </a:ext>
              </a:extLst>
            </p:cNvPr>
            <p:cNvCxnSpPr/>
            <p:nvPr/>
          </p:nvCxnSpPr>
          <p:spPr>
            <a:xfrm>
              <a:off x="1875934" y="4355184"/>
              <a:ext cx="859724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C161FB52-BB0F-F8AC-67AD-C6351BEBEEC8}"/>
                </a:ext>
              </a:extLst>
            </p:cNvPr>
            <p:cNvCxnSpPr>
              <a:cxnSpLocks/>
            </p:cNvCxnSpPr>
            <p:nvPr/>
          </p:nvCxnSpPr>
          <p:spPr>
            <a:xfrm>
              <a:off x="1595916" y="4619739"/>
              <a:ext cx="887726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203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4.07407E-6 L 0.00183 -0.377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1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"/>
          <p:cNvSpPr txBox="1">
            <a:spLocks noGrp="1"/>
          </p:cNvSpPr>
          <p:nvPr>
            <p:ph type="title"/>
          </p:nvPr>
        </p:nvSpPr>
        <p:spPr>
          <a:xfrm>
            <a:off x="581025" y="775313"/>
            <a:ext cx="11029783" cy="80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rPr lang="en-US" sz="3600" b="1" dirty="0"/>
              <a:t>Concept of </a:t>
            </a:r>
            <a:endParaRPr sz="3600" b="1" dirty="0"/>
          </a:p>
        </p:txBody>
      </p:sp>
      <p:sp>
        <p:nvSpPr>
          <p:cNvPr id="128" name="Google Shape;128;p2"/>
          <p:cNvSpPr txBox="1">
            <a:spLocks noGrp="1"/>
          </p:cNvSpPr>
          <p:nvPr>
            <p:ph type="sldNum" idx="12"/>
          </p:nvPr>
        </p:nvSpPr>
        <p:spPr>
          <a:xfrm>
            <a:off x="11364684" y="6410955"/>
            <a:ext cx="2461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29" name="Google Shape;12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025" y="6492875"/>
            <a:ext cx="3081639" cy="20128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4A14CD-4522-077C-6EC4-3F80206BCE80}"/>
              </a:ext>
            </a:extLst>
          </p:cNvPr>
          <p:cNvSpPr txBox="1"/>
          <p:nvPr/>
        </p:nvSpPr>
        <p:spPr>
          <a:xfrm rot="10800000">
            <a:off x="3068718" y="897847"/>
            <a:ext cx="106891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/>
              <a:t>RL</a:t>
            </a:r>
            <a:endParaRPr lang="en-US" altLang="ko-KR" sz="4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2FE358-059B-A16B-8C22-15229B85A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634" y="1743615"/>
            <a:ext cx="8288563" cy="330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0C2F8E0-6609-C1AB-F18B-1B148B7AA0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293" y="5084380"/>
            <a:ext cx="8573243" cy="99830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C598182-9DF2-598B-60C8-B00A353EEC09}"/>
              </a:ext>
            </a:extLst>
          </p:cNvPr>
          <p:cNvSpPr/>
          <p:nvPr/>
        </p:nvSpPr>
        <p:spPr>
          <a:xfrm>
            <a:off x="2672793" y="4105585"/>
            <a:ext cx="886119" cy="4381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FCAB3A-E03B-181C-34C2-2B53B6562375}"/>
              </a:ext>
            </a:extLst>
          </p:cNvPr>
          <p:cNvSpPr/>
          <p:nvPr/>
        </p:nvSpPr>
        <p:spPr>
          <a:xfrm>
            <a:off x="8990323" y="3429000"/>
            <a:ext cx="886119" cy="4381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363805D-0A37-4166-0753-927FCCD2886C}"/>
              </a:ext>
            </a:extLst>
          </p:cNvPr>
          <p:cNvSpPr/>
          <p:nvPr/>
        </p:nvSpPr>
        <p:spPr>
          <a:xfrm>
            <a:off x="4996206" y="3497344"/>
            <a:ext cx="810705" cy="53732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66FD66-C5DB-4F73-75BA-B49122E9A7DB}"/>
              </a:ext>
            </a:extLst>
          </p:cNvPr>
          <p:cNvSpPr/>
          <p:nvPr/>
        </p:nvSpPr>
        <p:spPr>
          <a:xfrm>
            <a:off x="6402370" y="4373836"/>
            <a:ext cx="1214488" cy="22535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333B69-B8FD-FDA4-2A20-D4C936E53F11}"/>
              </a:ext>
            </a:extLst>
          </p:cNvPr>
          <p:cNvSpPr txBox="1"/>
          <p:nvPr/>
        </p:nvSpPr>
        <p:spPr>
          <a:xfrm>
            <a:off x="4053526" y="1591823"/>
            <a:ext cx="2247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 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 A  R  S  A …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6C3239-56F0-D880-ACD9-4A53B93D1B55}"/>
              </a:ext>
            </a:extLst>
          </p:cNvPr>
          <p:cNvSpPr txBox="1"/>
          <p:nvPr/>
        </p:nvSpPr>
        <p:spPr>
          <a:xfrm>
            <a:off x="7778684" y="1553444"/>
            <a:ext cx="2247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S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 R  A  S  R … 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10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1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"/>
          <p:cNvSpPr txBox="1">
            <a:spLocks noGrp="1"/>
          </p:cNvSpPr>
          <p:nvPr>
            <p:ph type="title"/>
          </p:nvPr>
        </p:nvSpPr>
        <p:spPr>
          <a:xfrm>
            <a:off x="581025" y="775313"/>
            <a:ext cx="11029783" cy="80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rPr lang="en-US" sz="3600" b="1" dirty="0"/>
              <a:t>Concept of </a:t>
            </a:r>
            <a:endParaRPr sz="3600" b="1" dirty="0"/>
          </a:p>
        </p:txBody>
      </p:sp>
      <p:sp>
        <p:nvSpPr>
          <p:cNvPr id="128" name="Google Shape;128;p2"/>
          <p:cNvSpPr txBox="1">
            <a:spLocks noGrp="1"/>
          </p:cNvSpPr>
          <p:nvPr>
            <p:ph type="sldNum" idx="12"/>
          </p:nvPr>
        </p:nvSpPr>
        <p:spPr>
          <a:xfrm>
            <a:off x="11364684" y="6410955"/>
            <a:ext cx="2461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29" name="Google Shape;12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025" y="6492875"/>
            <a:ext cx="3081639" cy="20128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4A14CD-4522-077C-6EC4-3F80206BCE80}"/>
              </a:ext>
            </a:extLst>
          </p:cNvPr>
          <p:cNvSpPr txBox="1"/>
          <p:nvPr/>
        </p:nvSpPr>
        <p:spPr>
          <a:xfrm rot="10800000">
            <a:off x="3068718" y="897847"/>
            <a:ext cx="106891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/>
              <a:t>RL</a:t>
            </a:r>
            <a:endParaRPr lang="en-US" altLang="ko-KR" sz="4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C5827B-C704-416C-4471-36F8C7C20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654" y="2006671"/>
            <a:ext cx="9924691" cy="284465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5167C30-56F5-7572-FC21-4DFFF9455FEB}"/>
              </a:ext>
            </a:extLst>
          </p:cNvPr>
          <p:cNvSpPr/>
          <p:nvPr/>
        </p:nvSpPr>
        <p:spPr>
          <a:xfrm>
            <a:off x="6231118" y="3553905"/>
            <a:ext cx="4515439" cy="2356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568D426-7D53-5428-5808-AB4EAD24E7F3}"/>
              </a:ext>
            </a:extLst>
          </p:cNvPr>
          <p:cNvSpPr/>
          <p:nvPr/>
        </p:nvSpPr>
        <p:spPr>
          <a:xfrm>
            <a:off x="6231117" y="3789575"/>
            <a:ext cx="4515439" cy="2356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C91B458-8ACA-0C6B-0004-5DCA16E1C431}"/>
              </a:ext>
            </a:extLst>
          </p:cNvPr>
          <p:cNvSpPr/>
          <p:nvPr/>
        </p:nvSpPr>
        <p:spPr>
          <a:xfrm>
            <a:off x="6231116" y="4042360"/>
            <a:ext cx="4515439" cy="2356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11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33333E-6 L -0.00039 0.0342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07407E-6 L -0.00039 0.0342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48148E-6 L -0.00039 0.0342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  <p:bldP spid="11" grpId="1" animBg="1"/>
      <p:bldP spid="11" grpId="2" animBg="1"/>
      <p:bldP spid="12" grpId="0" animBg="1"/>
      <p:bldP spid="1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"/>
          <p:cNvSpPr txBox="1">
            <a:spLocks noGrp="1"/>
          </p:cNvSpPr>
          <p:nvPr>
            <p:ph type="title"/>
          </p:nvPr>
        </p:nvSpPr>
        <p:spPr>
          <a:xfrm>
            <a:off x="581025" y="775313"/>
            <a:ext cx="11029783" cy="80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rPr lang="en-US" sz="3600" b="1" dirty="0"/>
              <a:t>Notation of </a:t>
            </a:r>
            <a:endParaRPr sz="3600" b="1" dirty="0"/>
          </a:p>
        </p:txBody>
      </p:sp>
      <p:sp>
        <p:nvSpPr>
          <p:cNvPr id="128" name="Google Shape;128;p2"/>
          <p:cNvSpPr txBox="1">
            <a:spLocks noGrp="1"/>
          </p:cNvSpPr>
          <p:nvPr>
            <p:ph type="sldNum" idx="12"/>
          </p:nvPr>
        </p:nvSpPr>
        <p:spPr>
          <a:xfrm>
            <a:off x="11364684" y="6410955"/>
            <a:ext cx="2461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29" name="Google Shape;12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025" y="6492875"/>
            <a:ext cx="3081639" cy="20128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4A14CD-4522-077C-6EC4-3F80206BCE80}"/>
              </a:ext>
            </a:extLst>
          </p:cNvPr>
          <p:cNvSpPr txBox="1"/>
          <p:nvPr/>
        </p:nvSpPr>
        <p:spPr>
          <a:xfrm rot="10800000">
            <a:off x="3128208" y="897847"/>
            <a:ext cx="106891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/>
              <a:t>RL</a:t>
            </a:r>
            <a:endParaRPr lang="en-US" altLang="ko-KR" sz="4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0CD9071-C86D-EFBC-1E4B-AA9644D6E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26285"/>
            <a:ext cx="8497036" cy="1935648"/>
          </a:xfrm>
          <a:prstGeom prst="rect">
            <a:avLst/>
          </a:prstGeom>
        </p:spPr>
      </p:pic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E5F01143-C175-260B-3060-3F7FE9EE892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87918" y="3864989"/>
            <a:ext cx="1866507" cy="84841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A75B2D5-9AFE-9B33-00EC-42373C27B632}"/>
              </a:ext>
            </a:extLst>
          </p:cNvPr>
          <p:cNvSpPr txBox="1"/>
          <p:nvPr/>
        </p:nvSpPr>
        <p:spPr>
          <a:xfrm>
            <a:off x="4421171" y="5291589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Trajectory</a:t>
            </a:r>
            <a:endParaRPr lang="ko-KR" altLang="en-US" dirty="0"/>
          </a:p>
        </p:txBody>
      </p:sp>
      <p:cxnSp>
        <p:nvCxnSpPr>
          <p:cNvPr id="25" name="연결선: 구부러짐 24">
            <a:extLst>
              <a:ext uri="{FF2B5EF4-FFF2-40B4-BE49-F238E27FC236}">
                <a16:creationId xmlns:a16="http://schemas.microsoft.com/office/drawing/2014/main" id="{E98A44EE-3BE0-B9CA-57B5-D0459ADED055}"/>
              </a:ext>
            </a:extLst>
          </p:cNvPr>
          <p:cNvCxnSpPr>
            <a:cxnSpLocks/>
          </p:cNvCxnSpPr>
          <p:nvPr/>
        </p:nvCxnSpPr>
        <p:spPr>
          <a:xfrm flipV="1">
            <a:off x="4911048" y="1282567"/>
            <a:ext cx="2243896" cy="174343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44E1185-CAEB-728E-BD8C-6A878EC29E92}"/>
              </a:ext>
            </a:extLst>
          </p:cNvPr>
          <p:cNvSpPr txBox="1"/>
          <p:nvPr/>
        </p:nvSpPr>
        <p:spPr>
          <a:xfrm>
            <a:off x="7300093" y="1134777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Desired Return</a:t>
            </a:r>
            <a:endParaRPr lang="ko-KR" altLang="en-US" dirty="0"/>
          </a:p>
        </p:txBody>
      </p:sp>
      <p:cxnSp>
        <p:nvCxnSpPr>
          <p:cNvPr id="30" name="연결선: 구부러짐 29">
            <a:extLst>
              <a:ext uri="{FF2B5EF4-FFF2-40B4-BE49-F238E27FC236}">
                <a16:creationId xmlns:a16="http://schemas.microsoft.com/office/drawing/2014/main" id="{F6F65F33-97FA-3AFF-3CD8-810597885CD9}"/>
              </a:ext>
            </a:extLst>
          </p:cNvPr>
          <p:cNvCxnSpPr/>
          <p:nvPr/>
        </p:nvCxnSpPr>
        <p:spPr>
          <a:xfrm flipV="1">
            <a:off x="6702458" y="1809946"/>
            <a:ext cx="1866507" cy="121605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8D4D67A-ED55-0E18-AA6A-F0E3250A0C68}"/>
              </a:ext>
            </a:extLst>
          </p:cNvPr>
          <p:cNvSpPr txBox="1"/>
          <p:nvPr/>
        </p:nvSpPr>
        <p:spPr>
          <a:xfrm>
            <a:off x="8648540" y="1667288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Desired Horizon</a:t>
            </a:r>
            <a:endParaRPr lang="ko-KR" altLang="en-US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FF13A50-9EC7-CC7C-564D-9793358ABD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2543" y="4797562"/>
            <a:ext cx="5988136" cy="128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735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"/>
          <p:cNvSpPr txBox="1">
            <a:spLocks noGrp="1"/>
          </p:cNvSpPr>
          <p:nvPr>
            <p:ph type="sldNum" idx="12"/>
          </p:nvPr>
        </p:nvSpPr>
        <p:spPr>
          <a:xfrm>
            <a:off x="13014425" y="6533504"/>
            <a:ext cx="2461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129" name="Google Shape;12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025" y="6492875"/>
            <a:ext cx="3081639" cy="20128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4A14CD-4522-077C-6EC4-3F80206BCE80}"/>
              </a:ext>
            </a:extLst>
          </p:cNvPr>
          <p:cNvSpPr txBox="1"/>
          <p:nvPr/>
        </p:nvSpPr>
        <p:spPr>
          <a:xfrm rot="10800000">
            <a:off x="3128208" y="897847"/>
            <a:ext cx="106891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/>
              <a:t>RL</a:t>
            </a:r>
            <a:endParaRPr lang="en-US" altLang="ko-KR" sz="4000" dirty="0"/>
          </a:p>
        </p:txBody>
      </p:sp>
      <p:sp>
        <p:nvSpPr>
          <p:cNvPr id="3" name="Google Shape;108;p2">
            <a:extLst>
              <a:ext uri="{FF2B5EF4-FFF2-40B4-BE49-F238E27FC236}">
                <a16:creationId xmlns:a16="http://schemas.microsoft.com/office/drawing/2014/main" id="{4C4C95FE-54E8-CCDB-1331-E30F008B3027}"/>
              </a:ext>
            </a:extLst>
          </p:cNvPr>
          <p:cNvSpPr txBox="1">
            <a:spLocks/>
          </p:cNvSpPr>
          <p:nvPr/>
        </p:nvSpPr>
        <p:spPr>
          <a:xfrm>
            <a:off x="594612" y="749119"/>
            <a:ext cx="11029783" cy="80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  <a:defRPr sz="28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/>
              <a:t>Concept of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DC3034C-0A65-7209-460D-A09CED7A6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916" y="1779176"/>
            <a:ext cx="10242168" cy="32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7037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1749</TotalTime>
  <Words>394</Words>
  <Application>Microsoft Office PowerPoint</Application>
  <PresentationFormat>와이드스크린</PresentationFormat>
  <Paragraphs>128</Paragraphs>
  <Slides>20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Malgun Gothic</vt:lpstr>
      <vt:lpstr>Arial</vt:lpstr>
      <vt:lpstr>Calibri</vt:lpstr>
      <vt:lpstr>Noto Sans Symbols</vt:lpstr>
      <vt:lpstr>Libre Franklin</vt:lpstr>
      <vt:lpstr>DividendVTI</vt:lpstr>
      <vt:lpstr> Reinforcement Learning Upside Down      : Don’t Predict Rewards – Just Map Them to Actions   </vt:lpstr>
      <vt:lpstr>Index </vt:lpstr>
      <vt:lpstr>RL vs SL</vt:lpstr>
      <vt:lpstr>RL vs SL </vt:lpstr>
      <vt:lpstr>RL  SL</vt:lpstr>
      <vt:lpstr>Concept of </vt:lpstr>
      <vt:lpstr>Concept of </vt:lpstr>
      <vt:lpstr>Notation of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Discussion : Why are these paper’s citation so low? </vt:lpstr>
      <vt:lpstr> Discussion : Future work </vt:lpstr>
      <vt:lpstr> Discussion : Further readings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 Architecture</dc:title>
  <dc:creator>윤성민</dc:creator>
  <cp:lastModifiedBy>윤 성민</cp:lastModifiedBy>
  <cp:revision>6</cp:revision>
  <dcterms:created xsi:type="dcterms:W3CDTF">2020-04-01T03:49:42Z</dcterms:created>
  <dcterms:modified xsi:type="dcterms:W3CDTF">2023-08-08T02:39:32Z</dcterms:modified>
</cp:coreProperties>
</file>